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6858000" cy="9144000"/>
  <p:embeddedFontLst>
    <p:embeddedFont>
      <p:font typeface="Constantia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Constanti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nstantia-italic.fntdata"/><Relationship Id="rId50" Type="http://schemas.openxmlformats.org/officeDocument/2006/relationships/font" Target="fonts/Constantia-bold.fntdata"/><Relationship Id="rId52" Type="http://schemas.openxmlformats.org/officeDocument/2006/relationships/font" Target="fonts/Constanti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a83db720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ca83db72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ca83db72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ca83db7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ca5c48da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ca5c48da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a83db2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ca83db2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ca5c48dac_5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ca5c48dac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ca5c48dac_5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ca5c48dac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ca5c48dac_5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ca5c48da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ca5c48dac_5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ca5c48dac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ca5c48dac_5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ca5c48dac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ca5c48dac_5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ca5c48dac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ca5c48dac_5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ca5c48dac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ca5c48dac_5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ca5c48dac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ca5c48dac_5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ca5c48dac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ca5c48dac_5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ca5c48dac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a5c48dac_5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ca5c48dac_5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ca5c48dac_5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ca5c48dac_5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ca5c48dac_4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ca5c48dac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ca5c48dac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ca5c48dac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ca5c48dac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ca5c48da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ca5c48dac_4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ca5c48dac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ca5c48dac_4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ca5c48dac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ca83db26b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ca83db2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ca83db26b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ca83db26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ca83db26b_2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ca83db26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a5c48dac_2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ca5c48da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a5c48da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a5c48d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a83db720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ca83db7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a83db72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a83db7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>
  <p:cSld name="标题幻灯片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20760" y="2763109"/>
            <a:ext cx="4191000" cy="29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76200" y="6519446"/>
            <a:ext cx="82089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b="0" i="0" sz="16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2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"/>
          <p:cNvSpPr txBox="1"/>
          <p:nvPr>
            <p:ph type="title"/>
          </p:nvPr>
        </p:nvSpPr>
        <p:spPr>
          <a:xfrm>
            <a:off x="820760" y="762000"/>
            <a:ext cx="72564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  <a:defRPr b="1" i="0" sz="44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8860" y="5817713"/>
            <a:ext cx="2795855" cy="446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:\JI - Promotion Photos\2012.8学院楼\DSC_0462副本.jp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8747" y="2924944"/>
            <a:ext cx="2594653" cy="17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311770" y="64770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文本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>
  <p:cSld name="标题和内容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67544" y="1340768"/>
            <a:ext cx="8229600" cy="490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D7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D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D7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95536" y="341784"/>
            <a:ext cx="720080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  <a:defRPr b="1" i="0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0" y="1066800"/>
            <a:ext cx="73152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8933" y="419099"/>
            <a:ext cx="1426467" cy="685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3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990600"/>
            <a:ext cx="73152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3"/>
          <p:cNvSpPr txBox="1"/>
          <p:nvPr/>
        </p:nvSpPr>
        <p:spPr>
          <a:xfrm>
            <a:off x="467544" y="6519446"/>
            <a:ext cx="82089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交大密西根学院</a:t>
            </a:r>
            <a:r>
              <a:rPr b="0" i="0" lang="en-US" sz="1600" u="none" cap="none" strike="noStrik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   UM-SJTU Joint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>
  <p:cSld name="节标题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8200" y="304800"/>
            <a:ext cx="4294641" cy="6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2209800" y="2362200"/>
            <a:ext cx="5867400" cy="1492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Thank 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706500" y="6519450"/>
            <a:ext cx="75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b="0" i="0" sz="16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0" Type="http://schemas.openxmlformats.org/officeDocument/2006/relationships/image" Target="../media/image18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0" Type="http://schemas.openxmlformats.org/officeDocument/2006/relationships/image" Target="../media/image22.png"/><Relationship Id="rId9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5.jpg"/><Relationship Id="rId5" Type="http://schemas.openxmlformats.org/officeDocument/2006/relationships/image" Target="../media/image10.jpg"/><Relationship Id="rId6" Type="http://schemas.openxmlformats.org/officeDocument/2006/relationships/image" Target="../media/image16.jpg"/><Relationship Id="rId7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Relationship Id="rId4" Type="http://schemas.openxmlformats.org/officeDocument/2006/relationships/image" Target="../media/image34.jpg"/><Relationship Id="rId5" Type="http://schemas.openxmlformats.org/officeDocument/2006/relationships/image" Target="../media/image54.jpg"/><Relationship Id="rId6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Relationship Id="rId4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0" Type="http://schemas.openxmlformats.org/officeDocument/2006/relationships/image" Target="../media/image20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0" Type="http://schemas.openxmlformats.org/officeDocument/2006/relationships/image" Target="../media/image20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0" Type="http://schemas.openxmlformats.org/officeDocument/2006/relationships/image" Target="../media/image18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21.jpg"/><Relationship Id="rId5" Type="http://schemas.openxmlformats.org/officeDocument/2006/relationships/image" Target="../media/image27.jpg"/><Relationship Id="rId6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820760" y="2925381"/>
            <a:ext cx="4191000" cy="29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Sponsor: Panasonic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Mentor: Zhuosi Zhang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Instructor: Mingjian Li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Presented by Group 17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820760" y="762000"/>
            <a:ext cx="742364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</a:pPr>
            <a:r>
              <a:rPr b="1" i="0" lang="en-US" sz="44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rPr>
              <a:t>Automatic Measurement System for Cargo Volume</a:t>
            </a:r>
            <a:endParaRPr b="1" i="0" sz="44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</a:pPr>
            <a:r>
              <a:rPr lang="en-US" sz="3600"/>
              <a:t>Design Review II</a:t>
            </a:r>
            <a:endParaRPr sz="3600"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725" y="2712500"/>
            <a:ext cx="3015575" cy="30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Background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   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Cargo size range 	</a:t>
            </a: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Detail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 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Technical Objective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 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Update </a:t>
            </a: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of ES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750" y="1969375"/>
            <a:ext cx="260558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750" y="2692425"/>
            <a:ext cx="57499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3" y="3613863"/>
            <a:ext cx="383582" cy="3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8527" y="3961902"/>
            <a:ext cx="1742290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8739" y="5172175"/>
            <a:ext cx="783794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28750" y="5533690"/>
            <a:ext cx="138382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7475" y="4393013"/>
            <a:ext cx="1928134" cy="3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13841" y="2302801"/>
            <a:ext cx="4449538" cy="3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Background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   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Cargo size range 	</a:t>
            </a: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Detail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 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Technical Objective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 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Update </a:t>
            </a: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of ES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750" y="1969375"/>
            <a:ext cx="260558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750" y="2692425"/>
            <a:ext cx="57499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3" y="3613863"/>
            <a:ext cx="383582" cy="3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8739" y="5172175"/>
            <a:ext cx="783794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8750" y="5533690"/>
            <a:ext cx="138382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7475" y="4393024"/>
            <a:ext cx="1927992" cy="3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3841" y="2302801"/>
            <a:ext cx="444953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3989975"/>
            <a:ext cx="1742180" cy="3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Mechanical Structures: </a:t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Conveyor belt &amp; reflection </a:t>
            </a:r>
            <a:r>
              <a:rPr lang="en-US" sz="2400"/>
              <a:t>tape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Camera &amp; </a:t>
            </a:r>
            <a:r>
              <a:rPr lang="en-US" sz="2400"/>
              <a:t>supports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Software Parts:</a:t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P</a:t>
            </a:r>
            <a:r>
              <a:rPr lang="en-US" sz="2400"/>
              <a:t>oint cloud generation &amp; b</a:t>
            </a:r>
            <a:r>
              <a:rPr lang="en-US" sz="2400"/>
              <a:t>ackground elimination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Cargo detection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Coordinate conversion &amp; point cloud alignment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Volume estimation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3-D model output</a:t>
            </a:r>
            <a:endParaRPr sz="2400"/>
          </a:p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Decomposition</a:t>
            </a:r>
            <a:endParaRPr/>
          </a:p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 </a:t>
            </a:r>
            <a:r>
              <a:rPr lang="en-US"/>
              <a:t>Flow Chart</a:t>
            </a:r>
            <a:endParaRPr/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98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775" y="1545634"/>
            <a:ext cx="508635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5520296" y="1340774"/>
            <a:ext cx="31767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Camera positions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Marker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Alignment method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Camera Positions #1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48" name="Google Shape;248;p27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00" y="1234034"/>
            <a:ext cx="339090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225" y="2500859"/>
            <a:ext cx="33718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Camera Positions #2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79" y="1191755"/>
            <a:ext cx="3752850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29" y="2344284"/>
            <a:ext cx="40576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Camera Positions #2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29" y="2344284"/>
            <a:ext cx="405765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1121980"/>
            <a:ext cx="36766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Camera Positions #3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29" y="2344284"/>
            <a:ext cx="405765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" y="1088105"/>
            <a:ext cx="35623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Camera Positions #3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80" name="Google Shape;280;p31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9573" y="1088100"/>
            <a:ext cx="5828099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29" y="2344284"/>
            <a:ext cx="40576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/>
          <p:nvPr/>
        </p:nvSpPr>
        <p:spPr>
          <a:xfrm>
            <a:off x="4249343" y="1875725"/>
            <a:ext cx="758100" cy="55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467544" y="1340768"/>
            <a:ext cx="8229600" cy="490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1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Team Members: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Zesen Wang (Leader)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KTH ML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Xinyi Wu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UM DS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Yier Zhang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UM EE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Yetong Zhang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ME + UM CE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Zitao Zhang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KTH ML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Team Introduction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8" y="1275489"/>
            <a:ext cx="1098050" cy="146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b="6664" l="0" r="0" t="0"/>
          <a:stretch/>
        </p:blipFill>
        <p:spPr>
          <a:xfrm>
            <a:off x="4497113" y="4846825"/>
            <a:ext cx="1098075" cy="13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113" y="3170700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8256" l="0" r="0" t="0"/>
          <a:stretch/>
        </p:blipFill>
        <p:spPr>
          <a:xfrm>
            <a:off x="6347325" y="3970450"/>
            <a:ext cx="1247775" cy="15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4775" y="1814950"/>
            <a:ext cx="1012875" cy="151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Camera Positions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50" y="1438124"/>
            <a:ext cx="8274100" cy="44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Marker #1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300" y="1962159"/>
            <a:ext cx="37528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Marker #2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03" name="Google Shape;303;p3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150" y="2048559"/>
            <a:ext cx="40576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Marker #3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10" name="Google Shape;310;p35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8909"/>
            <a:ext cx="8839200" cy="266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Marker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17" name="Google Shape;317;p36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1384"/>
            <a:ext cx="8839200" cy="365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Designs - Alignment Method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24" name="Google Shape;324;p37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00" y="1526776"/>
            <a:ext cx="7910200" cy="426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Selected Design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31" name="Google Shape;331;p38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32" name="Google Shape;332;p38"/>
          <p:cNvSpPr txBox="1"/>
          <p:nvPr>
            <p:ph idx="1" type="body"/>
          </p:nvPr>
        </p:nvSpPr>
        <p:spPr>
          <a:xfrm>
            <a:off x="897100" y="2129350"/>
            <a:ext cx="17097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Top view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Side view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800" y="1129201"/>
            <a:ext cx="4837225" cy="511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AutoNum type="arabicPeriod"/>
            </a:pPr>
            <a:r>
              <a:rPr lang="en-US"/>
              <a:t>Use reflective strip to locate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AutoNum type="arabicPeriod"/>
            </a:pPr>
            <a:r>
              <a:rPr lang="en-US"/>
              <a:t>Generate point clouds from multiple frames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AutoNum type="arabicPeriod"/>
            </a:pPr>
            <a:r>
              <a:rPr lang="en-US"/>
              <a:t>Align and combine point clouds from one camera</a:t>
            </a:r>
            <a:endParaRPr/>
          </a:p>
          <a:p>
            <a:pPr indent="-431800" lvl="0" marL="457200"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AutoNum type="arabicPeriod"/>
            </a:pPr>
            <a:r>
              <a:rPr lang="en-US"/>
              <a:t>Combine the final point clouds from two cameras</a:t>
            </a:r>
            <a:endParaRPr/>
          </a:p>
        </p:txBody>
      </p:sp>
      <p:sp>
        <p:nvSpPr>
          <p:cNvPr id="339" name="Google Shape;339;p39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Procedure</a:t>
            </a:r>
            <a:endParaRPr/>
          </a:p>
        </p:txBody>
      </p:sp>
      <p:sp>
        <p:nvSpPr>
          <p:cNvPr id="340" name="Google Shape;340;p39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Infrared Camera</a:t>
            </a:r>
            <a:endParaRPr/>
          </a:p>
        </p:txBody>
      </p:sp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50" y="1144300"/>
            <a:ext cx="3133132" cy="25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650" y="1144300"/>
            <a:ext cx="3133120" cy="25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850" y="3792828"/>
            <a:ext cx="3133125" cy="259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8650" y="3792831"/>
            <a:ext cx="3133125" cy="2594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"/>
          <p:cNvSpPr txBox="1"/>
          <p:nvPr>
            <p:ph type="title"/>
          </p:nvPr>
        </p:nvSpPr>
        <p:spPr>
          <a:xfrm>
            <a:off x="395536" y="104459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Align</a:t>
            </a:r>
            <a:r>
              <a:rPr lang="en-US"/>
              <a:t> Point Clouds from One Camera</a:t>
            </a:r>
            <a:endParaRPr/>
          </a:p>
        </p:txBody>
      </p: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537" y="1388525"/>
            <a:ext cx="5810925" cy="48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Motivation: Quickly growing demand of cargo delivery in China. Demand on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Fast packing and loading process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Efficient usage of vehicle capacity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Accurate freight calculation</a:t>
            </a: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13" name="Google Shape;113;p1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Background Recap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525" y="3597950"/>
            <a:ext cx="2650525" cy="26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Image to 3D Point Clouds</a:t>
            </a:r>
            <a:endParaRPr/>
          </a:p>
        </p:txBody>
      </p:sp>
      <p:sp>
        <p:nvSpPr>
          <p:cNvPr id="366" name="Google Shape;366;p42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2234438"/>
            <a:ext cx="3768000" cy="31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06800"/>
            <a:ext cx="4090349" cy="31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Use Iterative Closest Point Algorithm to combine two point clouds.</a:t>
            </a:r>
            <a:endParaRPr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Find the overlap part with the help of strips.</a:t>
            </a:r>
            <a:endParaRPr/>
          </a:p>
        </p:txBody>
      </p:sp>
      <p:sp>
        <p:nvSpPr>
          <p:cNvPr id="374" name="Google Shape;374;p43"/>
          <p:cNvSpPr txBox="1"/>
          <p:nvPr>
            <p:ph type="title"/>
          </p:nvPr>
        </p:nvSpPr>
        <p:spPr>
          <a:xfrm>
            <a:off x="407386" y="175659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Align Point Clouds from Two Camera</a:t>
            </a:r>
            <a:endParaRPr/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25" y="3184150"/>
            <a:ext cx="5031750" cy="30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Background Elimination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moving object</a:t>
            </a:r>
            <a:endParaRPr sz="2400"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Reflection tape detection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occlusion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aliasing</a:t>
            </a:r>
            <a:endParaRPr sz="2400"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point cloud alignment: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Lack of features for cubic and cylindrical objects </a:t>
            </a:r>
            <a:endParaRPr sz="2400"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Post-processing after alignment</a:t>
            </a:r>
            <a:endParaRPr sz="2400"/>
          </a:p>
          <a:p>
            <a: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Disagreement of point clouds</a:t>
            </a:r>
            <a:endParaRPr sz="2400"/>
          </a:p>
        </p:txBody>
      </p:sp>
      <p:sp>
        <p:nvSpPr>
          <p:cNvPr id="382" name="Google Shape;382;p4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383" name="Google Shape;383;p4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Mechanical Structures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 moving </a:t>
            </a:r>
            <a:r>
              <a:rPr lang="en-US" sz="2400"/>
              <a:t>conveyor</a:t>
            </a:r>
            <a:r>
              <a:rPr lang="en-US" sz="2400"/>
              <a:t> belt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Two kinect cameras by the belt with fixture devices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Algorithms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Background elimination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point cloud alignment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Shape generation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Visualization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visualization of point cloud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visualization of fitted shape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Demo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real-time visualization of the object shape</a:t>
            </a:r>
            <a:endParaRPr sz="2400"/>
          </a:p>
        </p:txBody>
      </p:sp>
      <p:sp>
        <p:nvSpPr>
          <p:cNvPr id="389" name="Google Shape;389;p4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“deliverable”</a:t>
            </a:r>
            <a:endParaRPr/>
          </a:p>
        </p:txBody>
      </p:sp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</a:t>
            </a:r>
            <a:r>
              <a:rPr lang="en-US"/>
              <a:t>38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Project Schedule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96" name="Google Shape;396;p46"/>
          <p:cNvPicPr preferRelativeResize="0"/>
          <p:nvPr/>
        </p:nvPicPr>
        <p:blipFill rotWithShape="1">
          <a:blip r:embed="rId3">
            <a:alphaModFix/>
          </a:blip>
          <a:srcRect b="0" l="1690" r="1700" t="0"/>
          <a:stretch/>
        </p:blipFill>
        <p:spPr>
          <a:xfrm>
            <a:off x="83622" y="1618762"/>
            <a:ext cx="8976765" cy="417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6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98" name="Google Shape;398;p46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399" name="Google Shape;399;p46"/>
          <p:cNvCxnSpPr/>
          <p:nvPr/>
        </p:nvCxnSpPr>
        <p:spPr>
          <a:xfrm>
            <a:off x="6886925" y="3210100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46"/>
          <p:cNvCxnSpPr/>
          <p:nvPr/>
        </p:nvCxnSpPr>
        <p:spPr>
          <a:xfrm>
            <a:off x="7995500" y="4284775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46"/>
          <p:cNvCxnSpPr/>
          <p:nvPr/>
        </p:nvCxnSpPr>
        <p:spPr>
          <a:xfrm>
            <a:off x="9060375" y="5046450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46"/>
          <p:cNvCxnSpPr/>
          <p:nvPr/>
        </p:nvCxnSpPr>
        <p:spPr>
          <a:xfrm>
            <a:off x="6131325" y="2581525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46"/>
          <p:cNvSpPr txBox="1"/>
          <p:nvPr/>
        </p:nvSpPr>
        <p:spPr>
          <a:xfrm>
            <a:off x="6596450" y="2940525"/>
            <a:ext cx="7269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DR2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5966775" y="2261700"/>
            <a:ext cx="726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DR1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7710225" y="3978650"/>
            <a:ext cx="726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DR3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8518625" y="4754025"/>
            <a:ext cx="726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EXPO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idx="1" type="body"/>
          </p:nvPr>
        </p:nvSpPr>
        <p:spPr>
          <a:xfrm>
            <a:off x="467548" y="1340775"/>
            <a:ext cx="57684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Customer requirements: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High efficiency 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Save manpower 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Low cost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Standardize the measurement process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Easy to build and install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Easy to use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High accuracy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Different cargo size capacity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Special-shape cargo measurement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Visualization output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b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12" name="Google Shape;412;p47"/>
          <p:cNvSpPr txBox="1"/>
          <p:nvPr>
            <p:ph type="title"/>
          </p:nvPr>
        </p:nvSpPr>
        <p:spPr>
          <a:xfrm>
            <a:off x="395536" y="1131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Customer Requirements and Engineering Specifications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4571997" y="1327300"/>
            <a:ext cx="41148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Engineering Specifications: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Cargo size range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</a:t>
            </a:r>
            <a:b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b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14" name="Google Shape;414;p47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Quality Function Development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20" name="Google Shape;4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62" y="1135650"/>
            <a:ext cx="5901224" cy="5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22" name="Google Shape;422;p48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23" name="Google Shape;423;p48"/>
          <p:cNvSpPr/>
          <p:nvPr/>
        </p:nvSpPr>
        <p:spPr>
          <a:xfrm>
            <a:off x="4339118" y="5213925"/>
            <a:ext cx="193964" cy="27097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4040905" y="5213926"/>
            <a:ext cx="193964" cy="27097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8"/>
          <p:cNvSpPr txBox="1"/>
          <p:nvPr/>
        </p:nvSpPr>
        <p:spPr>
          <a:xfrm rot="-5400000">
            <a:off x="4196230" y="5104674"/>
            <a:ext cx="57134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1~1.5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8"/>
          <p:cNvSpPr txBox="1"/>
          <p:nvPr/>
        </p:nvSpPr>
        <p:spPr>
          <a:xfrm rot="-5400000">
            <a:off x="3868346" y="5127770"/>
            <a:ext cx="57134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-45~45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Quality Function Development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32" name="Google Shape;4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25" y="1117900"/>
            <a:ext cx="7003000" cy="52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34" name="Google Shape;434;p49"/>
          <p:cNvSpPr/>
          <p:nvPr/>
        </p:nvSpPr>
        <p:spPr>
          <a:xfrm>
            <a:off x="4675675" y="5357050"/>
            <a:ext cx="2568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 txBox="1"/>
          <p:nvPr/>
        </p:nvSpPr>
        <p:spPr>
          <a:xfrm>
            <a:off x="873925" y="1431825"/>
            <a:ext cx="399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 rot="-5400000">
            <a:off x="4500279" y="5351378"/>
            <a:ext cx="65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000"/>
              <a:t>60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1000"/>
              <a:t>60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9"/>
          <p:cNvSpPr/>
          <p:nvPr/>
        </p:nvSpPr>
        <p:spPr>
          <a:xfrm>
            <a:off x="5163127" y="5460495"/>
            <a:ext cx="221673" cy="35098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9"/>
          <p:cNvSpPr txBox="1"/>
          <p:nvPr/>
        </p:nvSpPr>
        <p:spPr>
          <a:xfrm rot="-5400000">
            <a:off x="5004297" y="5264795"/>
            <a:ext cx="65621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1~1.5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Newcombe, Richard A., et al. "KinectFusion: Real-time dense surface mapping and tracking."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Mixed and augmented reality (ISMAR)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2011 10th IEEE international symposium on. IEEE, 2011.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J. Loera, J. Rambau and F. Santos (2010),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Triangulations: Structures and Algorithms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(2nd revised ed.), Springer-Verlag, ISBN 9783642129711 Chapter 3: Polygon Triangulation: pp.103.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Besl, Paul J.; N.D. McKay (1992). "A Method for Registration of 3-D Shapes".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Trans. on Pattern Analysis and Machine Intelligence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Los Alamitos, CA, USA: IEEE Computer Society. 14 (2): 239–256. doi:10.1109/34.121791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Pirovano, Michele. "Kinfu–an open source implementation of Kinect Fusion+ case study: implementing a 3D scanner with PCL." no. October 2012 (2011).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Kakinoki, Yoshikazu, Masato Nakashima, Tetsuo Koezuka, Noriyuki Hiraoka, Hiroyuki Tsukahara, Yoshinori Suto, Yoshitaka Oshima, and Shinji Hashinami. Optical System for Detecting Three-dimensional Shape. Fujitsu Ltd, assignee. Patent US5004929A. 2 Apr. 1991. Print.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Itsuzaki, YasuoYoshihiro, Masatoshi Nakamura, Noriyuki Suzuki, Misuzu Takano, and Kinji Horikami. Shape Detection Apparatus. Panasonic Corp, assignee. Patent US5995663A. 30 Nov. 1999. Print.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Nakagawa, Yasuo, and Shree Nayer. Method of Detecting Solid Shape of Object with Autofocusing and Image Detection at Each Focus Level. Hitachi Ltd, assignee. Patent US5151609A. 29 Sept. 1992. Print.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[8]. Specification for “</a:t>
            </a: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Duty Slider Bed Conveyor - Model TL 42" OAW, 17'-1" long”, 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Hytrol Conveyor Company, Inc.  http://www.cisco-eagle.com/catalog/product/12410/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heavy-duty- slider-bed-conveyor-model-tl-42-oaw-17-1-long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[9]. “Kinect for Windows Sensor Components and Specifications” https://msdn.microsoft.com/en-us/library/jj131033.aspx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[10]. K. Khoshelham, S.O. Elberink, “Accuracy and resolution of Kinect depth data for indoor mapping applications”, Sensors, 12:1437–1454, 2012.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[11]. Li, Lingling, Z. Wang, L. Qing, and H. He, “Fast Volume measurement based on Kinect 2.0 depth image”,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Microcomputer &amp; Its Applications,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vol. 1, no. 7, 2017, pp. 35-38.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[12]. Dellen, Babette, I. Rojas, “Volume measurement with a consumer depth camera based on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infrared light”, </a:t>
            </a:r>
            <a:r>
              <a:rPr b="0" i="0" lang="en-US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16th Catalan Conference on Artificial Intelligence, poster session, 2013, Vic, Spain, pp. 1-10, ACIA.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44" name="Google Shape;444;p50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Reference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45" name="Google Shape;445;p50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/>
          <p:nvPr/>
        </p:nvSpPr>
        <p:spPr>
          <a:xfrm>
            <a:off x="2240258" y="3573016"/>
            <a:ext cx="4419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rPr>
              <a:t>Presented by Group 17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1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Projective: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Accurate measurement of the volume of goods on a conveyor belt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Automatic running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Standardized measurement process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Easy to build, install and use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Low-cost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Expected outcome: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Volume of the goods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3-D model map of the goods</a:t>
            </a: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Customer Requirements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7445" y="2462600"/>
            <a:ext cx="2422550" cy="1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862350" y="5890450"/>
            <a:ext cx="78348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Referenece: https://ss0.bdstatic.com/70cFuHSh_Q1YnxGkpoWK1HF6hhy/it/u=3831402330,1049417822&amp;fm=200&amp;gp=0.jpg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7203425" y="4335775"/>
            <a:ext cx="330600" cy="42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5327" y="4756075"/>
            <a:ext cx="1426793" cy="8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2125" y="5314625"/>
            <a:ext cx="1061875" cy="10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Duty Slider Bed Conveyor - Model TL </a:t>
            </a:r>
            <a:r>
              <a:rPr b="0" i="0" lang="en-US" sz="2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42" OAW, 17'-1" long</a:t>
            </a:r>
            <a:endParaRPr b="0" i="0" sz="2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52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58" name="Google Shape;4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25" y="2081000"/>
            <a:ext cx="2558625" cy="19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800" y="2081000"/>
            <a:ext cx="5816350" cy="3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/>
        </p:nvSpPr>
        <p:spPr>
          <a:xfrm>
            <a:off x="5171575" y="4140825"/>
            <a:ext cx="272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=0.33m/s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2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1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meters space between two goods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 m/s maximum speed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T_min = 2 / 0.5 = 4s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53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68" name="Google Shape;468;p53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2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Kinect 2.0 x 2</a:t>
            </a:r>
            <a:br>
              <a:rPr b="0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1488 * 2 = 2976RMB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Support x 2</a:t>
            </a:r>
            <a:b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* 2 = 60RMB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Reflection Tape</a:t>
            </a:r>
            <a:b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10RMB/m * 20 m = 200RMB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75" name="Google Shape;475;p54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3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errors increase quadratically with camera distance</a:t>
            </a:r>
            <a:endParaRPr b="1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About 0.5 cm deviation at 1.5 m distance</a:t>
            </a:r>
            <a:endParaRPr b="1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= 0.5cm/5cm = 10%</a:t>
            </a:r>
            <a:endParaRPr b="1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81" name="Google Shape;481;p5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82" name="Google Shape;4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763" y="2506822"/>
            <a:ext cx="5884474" cy="34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5"/>
          <p:cNvSpPr txBox="1"/>
          <p:nvPr/>
        </p:nvSpPr>
        <p:spPr>
          <a:xfrm>
            <a:off x="784200" y="5945225"/>
            <a:ext cx="75963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“Kinect for Windows Sensor Components and Specifications” https://msdn.microsoft.com/en-us/library/jj131033.aspx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5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4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Background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   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2"/>
                </a:solidFill>
                <a:latin typeface="Constantia"/>
                <a:ea typeface="Constantia"/>
                <a:cs typeface="Constantia"/>
                <a:sym typeface="Constantia"/>
              </a:rPr>
              <a:t>Cargo size range 			</a:t>
            </a:r>
            <a:endParaRPr b="0" i="0" sz="2400" u="none" cap="none" strike="noStrike">
              <a:solidFill>
                <a:schemeClr val="dk2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Detail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 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Technical Objective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 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Quantity </a:t>
            </a: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of ES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750" y="1969375"/>
            <a:ext cx="260558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750" y="2692425"/>
            <a:ext cx="57499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3" y="3613863"/>
            <a:ext cx="383582" cy="3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3975375"/>
            <a:ext cx="1742290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8739" y="5172175"/>
            <a:ext cx="783794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28750" y="5533690"/>
            <a:ext cx="138382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7475" y="4393013"/>
            <a:ext cx="1928134" cy="3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28750" y="2310788"/>
            <a:ext cx="4741312" cy="3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Issue</a:t>
            </a:r>
            <a:endParaRPr/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08" y="1340775"/>
            <a:ext cx="5926280" cy="49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Background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   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2"/>
                </a:solidFill>
                <a:latin typeface="Constantia"/>
                <a:ea typeface="Constantia"/>
                <a:cs typeface="Constantia"/>
                <a:sym typeface="Constantia"/>
              </a:rPr>
              <a:t>Cargo size range 			</a:t>
            </a:r>
            <a:endParaRPr b="0" i="0" sz="2400" u="none" cap="none" strike="noStrike">
              <a:solidFill>
                <a:schemeClr val="dk2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Detail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 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Technical Objective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 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55" name="Google Shape;155;p19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Update of ES</a:t>
            </a:r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750" y="1969375"/>
            <a:ext cx="260558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750" y="2692425"/>
            <a:ext cx="57499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3" y="3613863"/>
            <a:ext cx="383582" cy="3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3975375"/>
            <a:ext cx="1742290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8739" y="5172175"/>
            <a:ext cx="783794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28750" y="5533690"/>
            <a:ext cx="138382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7475" y="4393013"/>
            <a:ext cx="1928134" cy="3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28750" y="2310788"/>
            <a:ext cx="4741312" cy="3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Background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   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Cargo size range 	</a:t>
            </a: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Detail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 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Technical Objective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 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70" name="Google Shape;170;p20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lang="en-US"/>
              <a:t>Update </a:t>
            </a: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of ES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750" y="1969375"/>
            <a:ext cx="260558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750" y="2692425"/>
            <a:ext cx="57499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3" y="3613863"/>
            <a:ext cx="383582" cy="3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3975375"/>
            <a:ext cx="1742290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8739" y="5172175"/>
            <a:ext cx="783794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28750" y="5533690"/>
            <a:ext cx="138382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7475" y="4393013"/>
            <a:ext cx="1928134" cy="3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r>
              <a:rPr lang="en-US"/>
              <a:t>38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13841" y="2302801"/>
            <a:ext cx="4449538" cy="3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Sensor vs. IR Sensor</a:t>
            </a:r>
            <a:endParaRPr/>
          </a:p>
        </p:txBody>
      </p:sp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38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00" y="1125175"/>
            <a:ext cx="3035945" cy="25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825" y="1125175"/>
            <a:ext cx="3035950" cy="2514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500" y="3861833"/>
            <a:ext cx="3035950" cy="2514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5825" y="3861833"/>
            <a:ext cx="3035950" cy="251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